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2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BB0ACB-4724-4F9B-BACA-7DC81653EE0A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49087-F679-41DB-8236-46E63C7778C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9BF6030-6148-4077-B261-021DD72852DF}" type="slidenum">
              <a:rPr lang="ru-RU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EE2-2DE6-4121-91F1-1904AD38D338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949053CE-62BE-4AA0-B268-C39E865D93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25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EE2-2DE6-4121-91F1-1904AD38D338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49053CE-62BE-4AA0-B268-C39E865D93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02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EE2-2DE6-4121-91F1-1904AD38D338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49053CE-62BE-4AA0-B268-C39E865D93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4691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EE2-2DE6-4121-91F1-1904AD38D338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49053CE-62BE-4AA0-B268-C39E865D93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690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EE2-2DE6-4121-91F1-1904AD38D338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49053CE-62BE-4AA0-B268-C39E865D93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2355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EE2-2DE6-4121-91F1-1904AD38D338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49053CE-62BE-4AA0-B268-C39E865D93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690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EE2-2DE6-4121-91F1-1904AD38D338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53CE-62BE-4AA0-B268-C39E865D93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079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EE2-2DE6-4121-91F1-1904AD38D338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53CE-62BE-4AA0-B268-C39E865D93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557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11A89-D37F-434D-B750-DCA9813CCBC6}" type="datetime1">
              <a:rPr lang="en-US"/>
              <a:pPr>
                <a:defRPr/>
              </a:pPr>
              <a:t>3/13/2024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3017-0A1C-47BF-8857-5ACEC61C4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7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EE2-2DE6-4121-91F1-1904AD38D338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53CE-62BE-4AA0-B268-C39E865D93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430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EE2-2DE6-4121-91F1-1904AD38D338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49053CE-62BE-4AA0-B268-C39E865D93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387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EE2-2DE6-4121-91F1-1904AD38D338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949053CE-62BE-4AA0-B268-C39E865D93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91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EE2-2DE6-4121-91F1-1904AD38D338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949053CE-62BE-4AA0-B268-C39E865D93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479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EE2-2DE6-4121-91F1-1904AD38D338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53CE-62BE-4AA0-B268-C39E865D93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972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EE2-2DE6-4121-91F1-1904AD38D338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53CE-62BE-4AA0-B268-C39E865D93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858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EE2-2DE6-4121-91F1-1904AD38D338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53CE-62BE-4AA0-B268-C39E865D93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230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EE2-2DE6-4121-91F1-1904AD38D338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49053CE-62BE-4AA0-B268-C39E865D93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691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FDEE2-2DE6-4121-91F1-1904AD38D338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49053CE-62BE-4AA0-B268-C39E865D93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674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476673"/>
            <a:ext cx="6635163" cy="4300710"/>
          </a:xfrm>
        </p:spPr>
        <p:txBody>
          <a:bodyPr>
            <a:noAutofit/>
          </a:bodyPr>
          <a:lstStyle/>
          <a:p>
            <a:pPr algn="ctr"/>
            <a:r>
              <a:rPr lang="kk-KZ" sz="4800" dirty="0" smtClean="0">
                <a:solidFill>
                  <a:srgbClr val="FF0000"/>
                </a:solidFill>
                <a:latin typeface="Bahnschrift Condensed" pitchFamily="34" charset="0"/>
              </a:rPr>
              <a:t/>
            </a:r>
            <a:br>
              <a:rPr lang="kk-KZ" sz="4800" dirty="0" smtClean="0">
                <a:solidFill>
                  <a:srgbClr val="FF0000"/>
                </a:solidFill>
                <a:latin typeface="Bahnschrift Condensed" pitchFamily="34" charset="0"/>
              </a:rPr>
            </a:br>
            <a:r>
              <a:rPr lang="kk-KZ" sz="4800" dirty="0">
                <a:solidFill>
                  <a:srgbClr val="FF0000"/>
                </a:solidFill>
                <a:latin typeface="Bahnschrift Condensed" pitchFamily="34" charset="0"/>
              </a:rPr>
              <a:t/>
            </a:r>
            <a:br>
              <a:rPr lang="kk-KZ" sz="4800" dirty="0">
                <a:solidFill>
                  <a:srgbClr val="FF0000"/>
                </a:solidFill>
                <a:latin typeface="Bahnschrift Condensed" pitchFamily="34" charset="0"/>
              </a:rPr>
            </a:br>
            <a:r>
              <a:rPr lang="kk-KZ" sz="4800" dirty="0" smtClean="0">
                <a:solidFill>
                  <a:srgbClr val="FF0000"/>
                </a:solidFill>
                <a:latin typeface="Bahnschrift Condensed" pitchFamily="34" charset="0"/>
              </a:rPr>
              <a:t/>
            </a:r>
            <a:br>
              <a:rPr lang="kk-KZ" sz="4800" dirty="0" smtClean="0">
                <a:solidFill>
                  <a:srgbClr val="FF0000"/>
                </a:solidFill>
                <a:latin typeface="Bahnschrift Condensed" pitchFamily="34" charset="0"/>
              </a:rPr>
            </a:br>
            <a:r>
              <a:rPr lang="kk-KZ" sz="4800" dirty="0">
                <a:solidFill>
                  <a:srgbClr val="FF0000"/>
                </a:solidFill>
                <a:latin typeface="Bahnschrift Condensed" pitchFamily="34" charset="0"/>
              </a:rPr>
              <a:t/>
            </a:r>
            <a:br>
              <a:rPr lang="kk-KZ" sz="4800" dirty="0">
                <a:solidFill>
                  <a:srgbClr val="FF0000"/>
                </a:solidFill>
                <a:latin typeface="Bahnschrift Condensed" pitchFamily="34" charset="0"/>
              </a:rPr>
            </a:br>
            <a:r>
              <a:rPr lang="kk-KZ" sz="4800" dirty="0" smtClean="0">
                <a:solidFill>
                  <a:srgbClr val="FF0000"/>
                </a:solidFill>
                <a:latin typeface="Bahnschrift Condensed" pitchFamily="34" charset="0"/>
              </a:rPr>
              <a:t/>
            </a:r>
            <a:br>
              <a:rPr lang="kk-KZ" sz="4800" dirty="0" smtClean="0">
                <a:solidFill>
                  <a:srgbClr val="FF0000"/>
                </a:solidFill>
                <a:latin typeface="Bahnschrift Condensed" pitchFamily="34" charset="0"/>
              </a:rPr>
            </a:br>
            <a:r>
              <a:rPr lang="kk-KZ" sz="4800" dirty="0" smtClean="0">
                <a:solidFill>
                  <a:srgbClr val="FF0000"/>
                </a:solidFill>
                <a:latin typeface="Bahnschrift Condensed" pitchFamily="34" charset="0"/>
              </a:rPr>
              <a:t/>
            </a:r>
            <a:br>
              <a:rPr lang="kk-KZ" sz="4800" dirty="0" smtClean="0">
                <a:solidFill>
                  <a:srgbClr val="FF0000"/>
                </a:solidFill>
                <a:latin typeface="Bahnschrift Condensed" pitchFamily="34" charset="0"/>
              </a:rPr>
            </a:br>
            <a:r>
              <a:rPr lang="kk-KZ" sz="4800" dirty="0">
                <a:solidFill>
                  <a:srgbClr val="FF0000"/>
                </a:solidFill>
                <a:latin typeface="Bahnschrift Condensed" pitchFamily="34" charset="0"/>
              </a:rPr>
              <a:t/>
            </a:r>
            <a:br>
              <a:rPr lang="kk-KZ" sz="4800" dirty="0">
                <a:solidFill>
                  <a:srgbClr val="FF0000"/>
                </a:solidFill>
                <a:latin typeface="Bahnschrift Condensed" pitchFamily="34" charset="0"/>
              </a:rPr>
            </a:br>
            <a:r>
              <a:rPr lang="kk-KZ" sz="4800" dirty="0" smtClean="0">
                <a:solidFill>
                  <a:srgbClr val="FF0000"/>
                </a:solidFill>
                <a:latin typeface="Bahnschrift Condensed" pitchFamily="34" charset="0"/>
              </a:rPr>
              <a:t/>
            </a:r>
            <a:br>
              <a:rPr lang="kk-KZ" sz="4800" dirty="0" smtClean="0">
                <a:solidFill>
                  <a:srgbClr val="FF0000"/>
                </a:solidFill>
                <a:latin typeface="Bahnschrift Condensed" pitchFamily="34" charset="0"/>
              </a:rPr>
            </a:br>
            <a:r>
              <a:rPr lang="kk-KZ" sz="4800" dirty="0">
                <a:solidFill>
                  <a:srgbClr val="FF0000"/>
                </a:solidFill>
                <a:latin typeface="Bahnschrift Condensed" pitchFamily="34" charset="0"/>
              </a:rPr>
              <a:t/>
            </a:r>
            <a:br>
              <a:rPr lang="kk-KZ" sz="4800" dirty="0">
                <a:solidFill>
                  <a:srgbClr val="FF0000"/>
                </a:solidFill>
                <a:latin typeface="Bahnschrift Condensed" pitchFamily="34" charset="0"/>
              </a:rPr>
            </a:br>
            <a:r>
              <a:rPr lang="kk-KZ" sz="4800" dirty="0" smtClean="0">
                <a:solidFill>
                  <a:srgbClr val="FF0000"/>
                </a:solidFill>
                <a:latin typeface="Bahnschrift Condensed" pitchFamily="34" charset="0"/>
              </a:rPr>
              <a:t/>
            </a:r>
            <a:br>
              <a:rPr lang="kk-KZ" sz="4800" dirty="0" smtClean="0">
                <a:solidFill>
                  <a:srgbClr val="FF0000"/>
                </a:solidFill>
                <a:latin typeface="Bahnschrift Condensed" pitchFamily="34" charset="0"/>
              </a:rPr>
            </a:br>
            <a:r>
              <a:rPr lang="kk-KZ" sz="4800" dirty="0" smtClean="0">
                <a:solidFill>
                  <a:srgbClr val="FF0000"/>
                </a:solidFill>
                <a:latin typeface="Bahnschrift Condensed" pitchFamily="34" charset="0"/>
              </a:rPr>
              <a:t>Химия </a:t>
            </a:r>
            <a:r>
              <a:rPr lang="kk-KZ" sz="4800" dirty="0" smtClean="0">
                <a:solidFill>
                  <a:srgbClr val="FF0000"/>
                </a:solidFill>
                <a:latin typeface="Bahnschrift Condensed" pitchFamily="34" charset="0"/>
              </a:rPr>
              <a:t>пәнінен зейіні төмен оқушылармен қосымша сабақтар ұйымдастыру арқылы білім сапасын арттыру</a:t>
            </a:r>
            <a:endParaRPr lang="ru-RU" sz="4800" dirty="0">
              <a:solidFill>
                <a:srgbClr val="FF0000"/>
              </a:solidFill>
              <a:latin typeface="Bahnschrift Condensed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20688"/>
            <a:ext cx="7358113" cy="5348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2800" dirty="0" smtClean="0">
                <a:latin typeface="Bahnschrift Condensed" pitchFamily="34" charset="0"/>
              </a:rPr>
              <a:t>Химия пәнінен зейіні төмен оқушылармен қосымша сабақтар ұйымдастыру арқылы білім сапасын арттыру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err="1">
                <a:solidFill>
                  <a:srgbClr val="FF0000"/>
                </a:solidFill>
                <a:latin typeface="Bahnschrift Condensed" pitchFamily="34" charset="0"/>
              </a:rPr>
              <a:t>Жас</a:t>
            </a:r>
            <a:r>
              <a:rPr lang="ru-RU" dirty="0">
                <a:solidFill>
                  <a:srgbClr val="FF0000"/>
                </a:solidFill>
                <a:latin typeface="Bahnschrift Condensed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Bahnschrift Condensed" pitchFamily="34" charset="0"/>
              </a:rPr>
              <a:t>ерекшеліктеріне</a:t>
            </a:r>
            <a:r>
              <a:rPr lang="ru-RU" dirty="0">
                <a:solidFill>
                  <a:srgbClr val="FF0000"/>
                </a:solidFill>
                <a:latin typeface="Bahnschrift Condensed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Bahnschrift Condensed" pitchFamily="34" charset="0"/>
              </a:rPr>
              <a:t>сай</a:t>
            </a:r>
            <a:r>
              <a:rPr lang="ru-RU" dirty="0">
                <a:solidFill>
                  <a:srgbClr val="FF0000"/>
                </a:solidFill>
                <a:latin typeface="Bahnschrift Condensed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Bahnschrift Condensed" pitchFamily="34" charset="0"/>
              </a:rPr>
              <a:t>дүниетанымы, қабылдауы </a:t>
            </a:r>
            <a:r>
              <a:rPr lang="ru-RU" dirty="0">
                <a:solidFill>
                  <a:srgbClr val="FF0000"/>
                </a:solidFill>
                <a:latin typeface="Bahnschrift Condensed" pitchFamily="34" charset="0"/>
              </a:rPr>
              <a:t>мен </a:t>
            </a:r>
            <a:r>
              <a:rPr lang="ru-RU" dirty="0" err="1">
                <a:solidFill>
                  <a:srgbClr val="FF0000"/>
                </a:solidFill>
                <a:latin typeface="Bahnschrift Condensed" pitchFamily="34" charset="0"/>
              </a:rPr>
              <a:t>зейіні</a:t>
            </a:r>
            <a:r>
              <a:rPr lang="ru-RU" dirty="0">
                <a:solidFill>
                  <a:srgbClr val="FF0000"/>
                </a:solidFill>
                <a:latin typeface="Bahnschrift Condensed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Bahnschrift Condensed" pitchFamily="34" charset="0"/>
              </a:rPr>
              <a:t>тұрақталмаған үлгерімі і</a:t>
            </a:r>
            <a:r>
              <a:rPr lang="ru-RU" dirty="0" smtClean="0">
                <a:solidFill>
                  <a:srgbClr val="FF0000"/>
                </a:solidFill>
                <a:latin typeface="Bahnschrift Condensed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Bahnschrift Condensed" pitchFamily="34" charset="0"/>
              </a:rPr>
              <a:t>төмен оқушыға оқу қызметінің жетістігін</a:t>
            </a:r>
            <a:r>
              <a:rPr lang="ru-RU" dirty="0">
                <a:solidFill>
                  <a:srgbClr val="FF0000"/>
                </a:solidFill>
                <a:latin typeface="Bahnschrift Condensed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Bahnschrift Condensed" pitchFamily="34" charset="0"/>
              </a:rPr>
              <a:t>қамтамасыз ету</a:t>
            </a:r>
            <a:r>
              <a:rPr lang="ru-RU" dirty="0">
                <a:solidFill>
                  <a:srgbClr val="FF0000"/>
                </a:solidFill>
                <a:latin typeface="Bahnschrift Condensed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Bahnschrift Condensed" pitchFamily="34" charset="0"/>
              </a:rPr>
              <a:t>үшін алдымен</a:t>
            </a:r>
            <a:r>
              <a:rPr lang="ru-RU" dirty="0">
                <a:solidFill>
                  <a:srgbClr val="FF0000"/>
                </a:solidFill>
                <a:latin typeface="Bahnschrift Condensed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Bahnschrift Condensed" pitchFamily="34" charset="0"/>
              </a:rPr>
              <a:t>жұмыс жүйесін ойластыра</a:t>
            </a:r>
            <a:r>
              <a:rPr lang="ru-RU" dirty="0">
                <a:solidFill>
                  <a:srgbClr val="FF0000"/>
                </a:solidFill>
                <a:latin typeface="Bahnschrift Condensed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Bahnschrift Condensed" pitchFamily="34" charset="0"/>
              </a:rPr>
              <a:t>келіп</a:t>
            </a:r>
            <a:r>
              <a:rPr lang="ru-RU" dirty="0">
                <a:solidFill>
                  <a:srgbClr val="FF0000"/>
                </a:solidFill>
                <a:latin typeface="Bahnschrift Condensed" pitchFamily="34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Bahnschrift Condensed" pitchFamily="34" charset="0"/>
              </a:rPr>
              <a:t>белгілі</a:t>
            </a:r>
            <a:r>
              <a:rPr lang="ru-RU" dirty="0">
                <a:solidFill>
                  <a:srgbClr val="FF0000"/>
                </a:solidFill>
                <a:latin typeface="Bahnschrift Condensed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Bahnschrift Condensed" pitchFamily="34" charset="0"/>
              </a:rPr>
              <a:t>бір</a:t>
            </a:r>
            <a:r>
              <a:rPr lang="ru-RU" dirty="0">
                <a:solidFill>
                  <a:srgbClr val="FF0000"/>
                </a:solidFill>
                <a:latin typeface="Bahnschrift Condensed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Bahnschrift Condensed" pitchFamily="34" charset="0"/>
              </a:rPr>
              <a:t>ережеге</a:t>
            </a:r>
            <a:r>
              <a:rPr lang="ru-RU" dirty="0">
                <a:solidFill>
                  <a:srgbClr val="FF0000"/>
                </a:solidFill>
                <a:latin typeface="Bahnschrift Condensed" pitchFamily="34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Bahnschrift Condensed" pitchFamily="34" charset="0"/>
              </a:rPr>
              <a:t>сүйенген дұрыс</a:t>
            </a:r>
            <a:r>
              <a:rPr lang="ru-RU" dirty="0">
                <a:solidFill>
                  <a:srgbClr val="FF0000"/>
                </a:solidFill>
                <a:latin typeface="Bahnschrift Condensed" pitchFamily="34" charset="0"/>
              </a:rPr>
              <a:t>:</a:t>
            </a:r>
          </a:p>
          <a:p>
            <a:pPr lvl="0"/>
            <a:r>
              <a:rPr lang="ru-RU" dirty="0" err="1" smtClean="0">
                <a:latin typeface="Bahnschrift Condensed" pitchFamily="34" charset="0"/>
              </a:rPr>
              <a:t>Зейіні</a:t>
            </a:r>
            <a:r>
              <a:rPr lang="ru-RU" dirty="0" smtClean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төмен оқушыларға бірден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жағдаятты сұрақ қойып, бірден</a:t>
            </a:r>
            <a:r>
              <a:rPr lang="ru-RU" dirty="0">
                <a:latin typeface="Bahnschrift Condensed" pitchFamily="34" charset="0"/>
              </a:rPr>
              <a:t> тез </a:t>
            </a:r>
            <a:r>
              <a:rPr lang="ru-RU" dirty="0" err="1">
                <a:latin typeface="Bahnschrift Condensed" pitchFamily="34" charset="0"/>
              </a:rPr>
              <a:t>жауабын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талап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етуге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болмайды</a:t>
            </a:r>
            <a:r>
              <a:rPr lang="ru-RU" dirty="0">
                <a:latin typeface="Bahnschrift Condensed" pitchFamily="34" charset="0"/>
              </a:rPr>
              <a:t>.</a:t>
            </a:r>
          </a:p>
          <a:p>
            <a:pPr lvl="0"/>
            <a:r>
              <a:rPr lang="ru-RU" dirty="0" err="1">
                <a:latin typeface="Bahnschrift Condensed" pitchFamily="34" charset="0"/>
              </a:rPr>
              <a:t>Ойлануы</a:t>
            </a:r>
            <a:r>
              <a:rPr lang="ru-RU" dirty="0">
                <a:latin typeface="Bahnschrift Condensed" pitchFamily="34" charset="0"/>
              </a:rPr>
              <a:t> мен </a:t>
            </a:r>
            <a:r>
              <a:rPr lang="ru-RU" dirty="0" err="1">
                <a:latin typeface="Bahnschrift Condensed" pitchFamily="34" charset="0"/>
              </a:rPr>
              <a:t>дайындалуына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жеткілікті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уақыт </a:t>
            </a:r>
            <a:r>
              <a:rPr lang="ru-RU" dirty="0">
                <a:latin typeface="Bahnschrift Condensed" pitchFamily="34" charset="0"/>
              </a:rPr>
              <a:t>беру.</a:t>
            </a:r>
          </a:p>
          <a:p>
            <a:pPr lvl="0"/>
            <a:r>
              <a:rPr lang="ru-RU" dirty="0" err="1">
                <a:latin typeface="Bahnschrift Condensed" pitchFamily="34" charset="0"/>
              </a:rPr>
              <a:t>Жауабын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жазбаша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жазғаны жақсы.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 smtClean="0">
                <a:latin typeface="Bahnschrift Condensed" pitchFamily="34" charset="0"/>
              </a:rPr>
              <a:t>Зейіні</a:t>
            </a:r>
            <a:r>
              <a:rPr lang="ru-RU" dirty="0" smtClean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төмен оқушының сөздік қоры таяз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болғандықтан оның ауызекі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сөйлеуі дамуында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қиындықтар туындайды</a:t>
            </a:r>
            <a:r>
              <a:rPr lang="ru-RU" dirty="0">
                <a:latin typeface="Bahnschrift Condensed" pitchFamily="34" charset="0"/>
              </a:rPr>
              <a:t>.</a:t>
            </a:r>
          </a:p>
          <a:p>
            <a:pPr lvl="0"/>
            <a:r>
              <a:rPr lang="ru-RU" dirty="0">
                <a:latin typeface="Bahnschrift Condensed" pitchFamily="34" charset="0"/>
              </a:rPr>
              <a:t>Аз </a:t>
            </a:r>
            <a:r>
              <a:rPr lang="ru-RU" dirty="0" err="1">
                <a:latin typeface="Bahnschrift Condensed" pitchFamily="34" charset="0"/>
              </a:rPr>
              <a:t>уақыт ішінде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үлкен материалды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меңгеріп алулары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мүмкін емес</a:t>
            </a:r>
            <a:r>
              <a:rPr lang="ru-RU" dirty="0">
                <a:latin typeface="Bahnschrift Condensed" pitchFamily="34" charset="0"/>
              </a:rPr>
              <a:t>, </a:t>
            </a:r>
            <a:r>
              <a:rPr lang="ru-RU" dirty="0" err="1">
                <a:latin typeface="Bahnschrift Condensed" pitchFamily="34" charset="0"/>
              </a:rPr>
              <a:t>сондықтан қиын материалды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шама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шарқынша бөлімдерге бөліп </a:t>
            </a:r>
            <a:r>
              <a:rPr lang="ru-RU" dirty="0">
                <a:latin typeface="Bahnschrift Condensed" pitchFamily="34" charset="0"/>
              </a:rPr>
              <a:t>беру </a:t>
            </a:r>
            <a:r>
              <a:rPr lang="ru-RU" dirty="0" err="1">
                <a:latin typeface="Bahnschrift Condensed" pitchFamily="34" charset="0"/>
              </a:rPr>
              <a:t>керек</a:t>
            </a:r>
            <a:r>
              <a:rPr lang="ru-RU" dirty="0">
                <a:latin typeface="Bahnschrift Condensed" pitchFamily="34" charset="0"/>
              </a:rPr>
              <a:t>.</a:t>
            </a:r>
          </a:p>
          <a:p>
            <a:r>
              <a:rPr lang="ru-RU" dirty="0" err="1">
                <a:latin typeface="Bahnschrift Condensed" pitchFamily="34" charset="0"/>
              </a:rPr>
              <a:t>Өздік жұмыс орындауда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қиын болған сұрақтарда мұғалім нұсқау </a:t>
            </a:r>
            <a:r>
              <a:rPr lang="ru-RU" dirty="0">
                <a:latin typeface="Bahnschrift Condensed" pitchFamily="34" charset="0"/>
              </a:rPr>
              <a:t>мен </a:t>
            </a:r>
            <a:r>
              <a:rPr lang="ru-RU" dirty="0" err="1">
                <a:latin typeface="Bahnschrift Condensed" pitchFamily="34" charset="0"/>
              </a:rPr>
              <a:t>көмек көрсету</a:t>
            </a:r>
            <a:r>
              <a:rPr lang="ru-RU" dirty="0" smtClean="0">
                <a:latin typeface="Bahnschrift Condensed" pitchFamily="34" charset="0"/>
              </a:rPr>
              <a:t>.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Мұндай оқушыларға өзіне, біліміне</a:t>
            </a:r>
            <a:r>
              <a:rPr lang="ru-RU" dirty="0">
                <a:latin typeface="Bahnschrift Condensed" pitchFamily="34" charset="0"/>
              </a:rPr>
              <a:t>, </a:t>
            </a:r>
            <a:r>
              <a:rPr lang="ru-RU" dirty="0" err="1">
                <a:latin typeface="Bahnschrift Condensed" pitchFamily="34" charset="0"/>
              </a:rPr>
              <a:t>күшіне деген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сенімділігін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қалыптастыру керек</a:t>
            </a:r>
            <a:r>
              <a:rPr lang="ru-RU" dirty="0">
                <a:latin typeface="Bahnschrift Condensed" pitchFamily="34" charset="0"/>
              </a:rPr>
              <a:t>. </a:t>
            </a:r>
            <a:r>
              <a:rPr lang="ru-RU" dirty="0" err="1">
                <a:latin typeface="Bahnschrift Condensed" pitchFamily="34" charset="0"/>
              </a:rPr>
              <a:t>Сабақ барысында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болсын</a:t>
            </a:r>
            <a:r>
              <a:rPr lang="ru-RU" dirty="0">
                <a:latin typeface="Bahnschrift Condensed" pitchFamily="34" charset="0"/>
              </a:rPr>
              <a:t>, </a:t>
            </a:r>
            <a:r>
              <a:rPr lang="ru-RU" dirty="0" err="1">
                <a:latin typeface="Bahnschrift Condensed" pitchFamily="34" charset="0"/>
              </a:rPr>
              <a:t>сыныптан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тыс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уақытта болсын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оқушыларға жеке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дифференциалды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тапсырма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түрлерін ұсынған кезде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қарапайым түсініктен бастау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керек</a:t>
            </a:r>
            <a:r>
              <a:rPr lang="ru-RU" dirty="0">
                <a:latin typeface="Bahnschrift Condensed" pitchFamily="34" charset="0"/>
              </a:rPr>
              <a:t>.</a:t>
            </a:r>
          </a:p>
          <a:p>
            <a:pPr lvl="0"/>
            <a:endParaRPr lang="ru-RU" dirty="0">
              <a:latin typeface="Bahnschrift Condensed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solidFill>
                  <a:srgbClr val="C00000"/>
                </a:solidFill>
                <a:latin typeface="Bahnschrift Condensed" pitchFamily="34" charset="0"/>
              </a:rPr>
              <a:t>З</a:t>
            </a:r>
            <a:r>
              <a:rPr lang="ru-RU" dirty="0" err="1" smtClean="0">
                <a:solidFill>
                  <a:srgbClr val="C00000"/>
                </a:solidFill>
                <a:latin typeface="Bahnschrift Condensed" pitchFamily="34" charset="0"/>
              </a:rPr>
              <a:t>ейіні</a:t>
            </a:r>
            <a:r>
              <a:rPr lang="ru-RU" dirty="0" smtClean="0">
                <a:solidFill>
                  <a:srgbClr val="C00000"/>
                </a:solidFill>
                <a:latin typeface="Bahnschrift Condensed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Bahnschrift Condensed" pitchFamily="34" charset="0"/>
              </a:rPr>
              <a:t>төмен оқушымен жұмысты неден</a:t>
            </a:r>
            <a:r>
              <a:rPr lang="ru-RU" dirty="0" smtClean="0">
                <a:solidFill>
                  <a:srgbClr val="C00000"/>
                </a:solidFill>
                <a:latin typeface="Bahnschrift Condensed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Bahnschrift Condensed" pitchFamily="34" charset="0"/>
              </a:rPr>
              <a:t>бастау</a:t>
            </a:r>
            <a:r>
              <a:rPr lang="ru-RU" dirty="0" smtClean="0">
                <a:solidFill>
                  <a:srgbClr val="C00000"/>
                </a:solidFill>
                <a:latin typeface="Bahnschrift Condensed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Bahnschrift Condensed" pitchFamily="34" charset="0"/>
              </a:rPr>
              <a:t>керек</a:t>
            </a:r>
            <a:r>
              <a:rPr lang="ru-RU" dirty="0" smtClean="0">
                <a:solidFill>
                  <a:srgbClr val="C00000"/>
                </a:solidFill>
                <a:latin typeface="Bahnschrift Condensed" pitchFamily="34" charset="0"/>
              </a:rPr>
              <a:t>?</a:t>
            </a:r>
            <a:endParaRPr lang="ru-RU" dirty="0">
              <a:solidFill>
                <a:srgbClr val="C00000"/>
              </a:solidFill>
              <a:latin typeface="Bahnschrift Condensed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err="1">
                <a:latin typeface="Bahnschrift Condensed" pitchFamily="34" charset="0"/>
              </a:rPr>
              <a:t>Оқу жылында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 smtClean="0">
                <a:latin typeface="Bahnschrift Condensed" pitchFamily="34" charset="0"/>
              </a:rPr>
              <a:t>зейіні</a:t>
            </a:r>
            <a:r>
              <a:rPr lang="ru-RU" dirty="0" smtClean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төмен оқушымен жүргізілетін жеке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жұмыс кестесін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құру;</a:t>
            </a:r>
            <a:endParaRPr lang="ru-RU" dirty="0">
              <a:latin typeface="Bahnschrift Condensed" pitchFamily="34" charset="0"/>
            </a:endParaRPr>
          </a:p>
          <a:p>
            <a:pPr lvl="0"/>
            <a:r>
              <a:rPr lang="ru-RU" dirty="0" err="1">
                <a:latin typeface="Bahnschrift Condensed" pitchFamily="34" charset="0"/>
              </a:rPr>
              <a:t>Оқушыға жеке</a:t>
            </a:r>
            <a:r>
              <a:rPr lang="ru-RU" dirty="0">
                <a:latin typeface="Bahnschrift Condensed" pitchFamily="34" charset="0"/>
              </a:rPr>
              <a:t> папка </a:t>
            </a:r>
            <a:r>
              <a:rPr lang="ru-RU" dirty="0" err="1">
                <a:latin typeface="Bahnschrift Condensed" pitchFamily="34" charset="0"/>
              </a:rPr>
              <a:t>арнау</a:t>
            </a:r>
            <a:r>
              <a:rPr lang="ru-RU" dirty="0">
                <a:latin typeface="Bahnschrift Condensed" pitchFamily="34" charset="0"/>
              </a:rPr>
              <a:t>;</a:t>
            </a:r>
          </a:p>
          <a:p>
            <a:pPr lvl="0"/>
            <a:r>
              <a:rPr lang="ru-RU" dirty="0" err="1">
                <a:latin typeface="Bahnschrift Condensed" pitchFamily="34" charset="0"/>
              </a:rPr>
              <a:t>Қосымша сабақтарға арналған дәптерлер бастату</a:t>
            </a:r>
            <a:r>
              <a:rPr lang="ru-RU" dirty="0">
                <a:latin typeface="Bahnschrift Condensed" pitchFamily="34" charset="0"/>
              </a:rPr>
              <a:t>;</a:t>
            </a:r>
          </a:p>
          <a:p>
            <a:pPr lvl="0"/>
            <a:r>
              <a:rPr lang="ru-RU" dirty="0" err="1">
                <a:latin typeface="Bahnschrift Condensed" pitchFamily="34" charset="0"/>
              </a:rPr>
              <a:t>Білім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кетіктерін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жоюға арналған тапсырмалар</a:t>
            </a:r>
            <a:r>
              <a:rPr lang="ru-RU" dirty="0">
                <a:latin typeface="Bahnschrift Condensed" pitchFamily="34" charset="0"/>
              </a:rPr>
              <a:t> (карточка, </a:t>
            </a:r>
            <a:r>
              <a:rPr lang="ru-RU" dirty="0" err="1">
                <a:latin typeface="Bahnschrift Condensed" pitchFamily="34" charset="0"/>
              </a:rPr>
              <a:t>тірек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–үлгілер, </a:t>
            </a:r>
            <a:r>
              <a:rPr lang="ru-RU" dirty="0">
                <a:latin typeface="Bahnschrift Condensed" pitchFamily="34" charset="0"/>
              </a:rPr>
              <a:t>ребус, </a:t>
            </a:r>
            <a:r>
              <a:rPr lang="ru-RU" dirty="0" err="1">
                <a:latin typeface="Bahnschrift Condensed" pitchFamily="34" charset="0"/>
              </a:rPr>
              <a:t>сөзжұмбақтар</a:t>
            </a:r>
            <a:r>
              <a:rPr lang="ru-RU" dirty="0">
                <a:latin typeface="Bahnschrift Condensed" pitchFamily="34" charset="0"/>
              </a:rPr>
              <a:t>);</a:t>
            </a:r>
          </a:p>
          <a:p>
            <a:pPr lvl="0"/>
            <a:r>
              <a:rPr lang="ru-RU" dirty="0" err="1">
                <a:latin typeface="Bahnschrift Condensed" pitchFamily="34" charset="0"/>
              </a:rPr>
              <a:t>Ата-анасымен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үнемі байланыста</a:t>
            </a:r>
            <a:r>
              <a:rPr lang="ru-RU" dirty="0">
                <a:latin typeface="Bahnschrift Condensed" pitchFamily="34" charset="0"/>
              </a:rPr>
              <a:t> болу, </a:t>
            </a:r>
            <a:r>
              <a:rPr lang="ru-RU" dirty="0" err="1">
                <a:latin typeface="Bahnschrift Condensed" pitchFamily="34" charset="0"/>
              </a:rPr>
              <a:t>бірігіп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жол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іздеу</a:t>
            </a:r>
            <a:r>
              <a:rPr lang="ru-RU" dirty="0">
                <a:latin typeface="Bahnschrift Condensed" pitchFamily="34" charset="0"/>
              </a:rPr>
              <a:t>;</a:t>
            </a:r>
          </a:p>
          <a:p>
            <a:pPr lvl="0"/>
            <a:r>
              <a:rPr lang="ru-RU" dirty="0">
                <a:latin typeface="Bahnschrift Condensed" pitchFamily="34" charset="0"/>
              </a:rPr>
              <a:t>Психолог, </a:t>
            </a:r>
            <a:r>
              <a:rPr lang="ru-RU" dirty="0" err="1">
                <a:latin typeface="Bahnschrift Condensed" pitchFamily="34" charset="0"/>
              </a:rPr>
              <a:t>дәрігерлер, логопедтердің кеңесіне жүгінуге ата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анасына</a:t>
            </a:r>
            <a:r>
              <a:rPr lang="ru-RU" dirty="0">
                <a:latin typeface="Bahnschrift Condensed" pitchFamily="34" charset="0"/>
              </a:rPr>
              <a:t> </a:t>
            </a:r>
            <a:r>
              <a:rPr lang="ru-RU" dirty="0" err="1">
                <a:latin typeface="Bahnschrift Condensed" pitchFamily="34" charset="0"/>
              </a:rPr>
              <a:t>кеңес </a:t>
            </a:r>
            <a:r>
              <a:rPr lang="ru-RU" dirty="0">
                <a:latin typeface="Bahnschrift Condensed" pitchFamily="34" charset="0"/>
              </a:rPr>
              <a:t>беру.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dirty="0" smtClean="0">
                <a:solidFill>
                  <a:srgbClr val="FF0000"/>
                </a:solidFill>
                <a:latin typeface="Bahnschrift Condensed" pitchFamily="34" charset="0"/>
              </a:rPr>
              <a:t>Қосымша</a:t>
            </a:r>
            <a:r>
              <a:rPr lang="kk-KZ" b="1" dirty="0" smtClean="0">
                <a:solidFill>
                  <a:srgbClr val="00B0F0"/>
                </a:solidFill>
                <a:latin typeface="Bahnschrift Condensed" pitchFamily="34" charset="0"/>
              </a:rPr>
              <a:t> </a:t>
            </a:r>
            <a:r>
              <a:rPr lang="kk-KZ" b="1" dirty="0" smtClean="0">
                <a:solidFill>
                  <a:srgbClr val="FF0000"/>
                </a:solidFill>
                <a:latin typeface="Bahnschrift Condensed" pitchFamily="34" charset="0"/>
              </a:rPr>
              <a:t>сабақтарды қалай ұйымдастыру керек?</a:t>
            </a:r>
            <a:endParaRPr lang="ru-RU" b="1" dirty="0">
              <a:solidFill>
                <a:srgbClr val="FF0000"/>
              </a:solidFill>
              <a:latin typeface="Bahnschrift Condensed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dirty="0" smtClean="0">
                <a:latin typeface="Bahnschrift Condensed" pitchFamily="34" charset="0"/>
              </a:rPr>
              <a:t>Қосымша сабақтарды әр түрлі деңгейде өткізу;</a:t>
            </a:r>
          </a:p>
          <a:p>
            <a:r>
              <a:rPr lang="kk-KZ" dirty="0" smtClean="0">
                <a:latin typeface="Bahnschrift Condensed" pitchFamily="34" charset="0"/>
              </a:rPr>
              <a:t>Ойын түрінде</a:t>
            </a:r>
          </a:p>
          <a:p>
            <a:r>
              <a:rPr lang="kk-KZ" dirty="0" smtClean="0">
                <a:latin typeface="Bahnschrift Condensed" pitchFamily="34" charset="0"/>
              </a:rPr>
              <a:t>Жарыс түрінде</a:t>
            </a:r>
          </a:p>
          <a:p>
            <a:r>
              <a:rPr lang="kk-KZ" dirty="0" smtClean="0">
                <a:latin typeface="Bahnschrift Condensed" pitchFamily="34" charset="0"/>
              </a:rPr>
              <a:t>Деңгейлік тапсырмалар</a:t>
            </a:r>
          </a:p>
          <a:p>
            <a:r>
              <a:rPr lang="kk-KZ" dirty="0" smtClean="0">
                <a:latin typeface="Bahnschrift Condensed" pitchFamily="34" charset="0"/>
              </a:rPr>
              <a:t>Ауызша,жазбаша сұрақтар</a:t>
            </a:r>
          </a:p>
          <a:p>
            <a:r>
              <a:rPr lang="kk-KZ" dirty="0" smtClean="0">
                <a:latin typeface="Bahnschrift Condensed" pitchFamily="34" charset="0"/>
              </a:rPr>
              <a:t>Топтық жұмыстар</a:t>
            </a:r>
          </a:p>
          <a:p>
            <a:r>
              <a:rPr lang="kk-KZ" dirty="0" smtClean="0">
                <a:latin typeface="Bahnschrift Condensed" pitchFamily="34" charset="0"/>
              </a:rPr>
              <a:t>Жеке,өзіндік жұмыстар</a:t>
            </a:r>
            <a:endParaRPr lang="ru-RU" dirty="0">
              <a:latin typeface="Bahnschrift Condensed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FF0000"/>
                </a:solidFill>
                <a:latin typeface="Bahnschrift Condensed" pitchFamily="34" charset="0"/>
              </a:rPr>
              <a:t>Оқушы зейінін ашу үшін: </a:t>
            </a:r>
            <a:endParaRPr lang="ru-RU" b="1" dirty="0">
              <a:solidFill>
                <a:srgbClr val="FF0000"/>
              </a:solidFill>
              <a:latin typeface="Bahnschrift Condensed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k-KZ" sz="2800" dirty="0" smtClean="0">
                <a:latin typeface="Bahnschrift Condensed" pitchFamily="34" charset="0"/>
              </a:rPr>
              <a:t>Сабақта мақтап, мадақ</a:t>
            </a:r>
            <a:r>
              <a:rPr lang="ru-RU" sz="2800" dirty="0" smtClean="0">
                <a:latin typeface="Bahnschrift Condensed" pitchFamily="34" charset="0"/>
              </a:rPr>
              <a:t>тап</a:t>
            </a:r>
            <a:r>
              <a:rPr lang="kk-KZ" sz="2800" dirty="0" smtClean="0">
                <a:latin typeface="Bahnschrift Condensed" pitchFamily="34" charset="0"/>
              </a:rPr>
              <a:t>, марапаттап </a:t>
            </a:r>
            <a:r>
              <a:rPr lang="ru-RU" sz="2800" dirty="0" smtClean="0">
                <a:latin typeface="Bahnschrift Condensed" pitchFamily="34" charset="0"/>
              </a:rPr>
              <a:t> </a:t>
            </a:r>
            <a:r>
              <a:rPr lang="ru-RU" sz="2800" dirty="0" err="1" smtClean="0">
                <a:latin typeface="Bahnschrift Condensed" pitchFamily="34" charset="0"/>
              </a:rPr>
              <a:t>отыру</a:t>
            </a:r>
            <a:r>
              <a:rPr lang="ru-RU" sz="2800" dirty="0" smtClean="0">
                <a:latin typeface="Bahnschrift Condensed" pitchFamily="34" charset="0"/>
              </a:rPr>
              <a:t>;</a:t>
            </a:r>
          </a:p>
          <a:p>
            <a:r>
              <a:rPr lang="ru-RU" sz="2800" dirty="0" err="1" smtClean="0">
                <a:latin typeface="Bahnschrift Condensed" pitchFamily="34" charset="0"/>
              </a:rPr>
              <a:t>Саба</a:t>
            </a:r>
            <a:r>
              <a:rPr lang="kk-KZ" sz="2800" dirty="0" smtClean="0">
                <a:latin typeface="Bahnschrift Condensed" pitchFamily="34" charset="0"/>
              </a:rPr>
              <a:t>қта жаңа әдіс – тәсілдерді сызбалар мен көрнекіліктерді пайдалану;</a:t>
            </a:r>
          </a:p>
          <a:p>
            <a:r>
              <a:rPr lang="kk-KZ" sz="2800" dirty="0" smtClean="0">
                <a:latin typeface="Bahnschrift Condensed" pitchFamily="34" charset="0"/>
              </a:rPr>
              <a:t>Ойын элементтерін пайдаланып,пәнге деген қызығушылықты арттыру;</a:t>
            </a:r>
          </a:p>
          <a:p>
            <a:r>
              <a:rPr lang="kk-KZ" sz="2800" dirty="0" smtClean="0">
                <a:latin typeface="Bahnschrift Condensed" pitchFamily="34" charset="0"/>
              </a:rPr>
              <a:t>Оқушы ынтасын сабаққа аудару үшін интерактивті әдістерді пайдалану;</a:t>
            </a:r>
          </a:p>
          <a:p>
            <a:r>
              <a:rPr lang="kk-KZ" sz="2800" dirty="0" smtClean="0">
                <a:latin typeface="Bahnschrift Condensed" pitchFamily="34" charset="0"/>
              </a:rPr>
              <a:t>Жазу көркемдігі мен ойлау жүйесіне баса назар аудару.</a:t>
            </a:r>
          </a:p>
          <a:p>
            <a:endParaRPr lang="ru-RU" sz="2800" dirty="0">
              <a:latin typeface="Bahnschrift Condensed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00"/>
                </a:solidFill>
                <a:latin typeface="Bahnschrift Condensed" pitchFamily="34" charset="0"/>
              </a:rPr>
              <a:t>Тапсырмалар түрлері: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kk-KZ" dirty="0" smtClean="0">
                <a:latin typeface="Bahnschrift Condensed" pitchFamily="34" charset="0"/>
              </a:rPr>
              <a:t>             Қазіргі цифрлық технология заманында тапсырмалар түрлері  қазіргі заманға сай болуы шарт.</a:t>
            </a:r>
          </a:p>
          <a:p>
            <a:pPr algn="just">
              <a:buNone/>
            </a:pPr>
            <a:r>
              <a:rPr lang="kk-KZ" dirty="0">
                <a:latin typeface="Bahnschrift Condensed" pitchFamily="34" charset="0"/>
              </a:rPr>
              <a:t> </a:t>
            </a:r>
            <a:r>
              <a:rPr lang="kk-KZ" dirty="0" smtClean="0">
                <a:latin typeface="Bahnschrift Condensed" pitchFamily="34" charset="0"/>
              </a:rPr>
              <a:t>   </a:t>
            </a:r>
            <a:r>
              <a:rPr lang="en-US" dirty="0" err="1" smtClean="0">
                <a:latin typeface="Bahnschrift Condensed" pitchFamily="34" charset="0"/>
              </a:rPr>
              <a:t>Flippity</a:t>
            </a:r>
            <a:r>
              <a:rPr lang="en-US" dirty="0" smtClean="0">
                <a:latin typeface="Bahnschrift Condensed" pitchFamily="34" charset="0"/>
              </a:rPr>
              <a:t> </a:t>
            </a:r>
            <a:r>
              <a:rPr lang="kk-KZ" dirty="0" smtClean="0">
                <a:latin typeface="Bahnschrift Condensed" pitchFamily="34" charset="0"/>
              </a:rPr>
              <a:t>платформасының “Қар адам” – “ </a:t>
            </a:r>
            <a:r>
              <a:rPr lang="en-US" dirty="0" smtClean="0">
                <a:latin typeface="Bahnschrift Condensed" pitchFamily="34" charset="0"/>
              </a:rPr>
              <a:t>Snowman</a:t>
            </a:r>
            <a:r>
              <a:rPr lang="kk-KZ" dirty="0" smtClean="0">
                <a:latin typeface="Bahnschrift Condensed" pitchFamily="34" charset="0"/>
              </a:rPr>
              <a:t>,</a:t>
            </a:r>
            <a:r>
              <a:rPr lang="en-US" dirty="0" smtClean="0">
                <a:latin typeface="Bahnschrift Condensed" pitchFamily="34" charset="0"/>
              </a:rPr>
              <a:t> </a:t>
            </a:r>
            <a:endParaRPr lang="kk-KZ" dirty="0" smtClean="0">
              <a:latin typeface="Bahnschrift Condensed" pitchFamily="34" charset="0"/>
            </a:endParaRPr>
          </a:p>
          <a:p>
            <a:pPr algn="just">
              <a:buNone/>
            </a:pPr>
            <a:r>
              <a:rPr lang="kk-KZ" dirty="0" smtClean="0">
                <a:latin typeface="Bahnschrift Condensed" pitchFamily="34" charset="0"/>
              </a:rPr>
              <a:t>    “ </a:t>
            </a:r>
            <a:r>
              <a:rPr lang="en-US" dirty="0" smtClean="0">
                <a:latin typeface="Bahnschrift Condensed" pitchFamily="34" charset="0"/>
              </a:rPr>
              <a:t>Randomizer</a:t>
            </a:r>
            <a:r>
              <a:rPr lang="kk-KZ" dirty="0" smtClean="0">
                <a:latin typeface="Bahnschrift Condensed" pitchFamily="34" charset="0"/>
              </a:rPr>
              <a:t> “, “</a:t>
            </a:r>
            <a:r>
              <a:rPr lang="en-US" dirty="0" smtClean="0">
                <a:latin typeface="Bahnschrift Condensed" pitchFamily="34" charset="0"/>
              </a:rPr>
              <a:t>Virtual breakout</a:t>
            </a:r>
            <a:r>
              <a:rPr lang="kk-KZ" dirty="0" smtClean="0">
                <a:latin typeface="Bahnschrift Condensed" pitchFamily="34" charset="0"/>
              </a:rPr>
              <a:t> “,“</a:t>
            </a:r>
            <a:r>
              <a:rPr lang="en-US" dirty="0" smtClean="0">
                <a:latin typeface="Bahnschrift Condensed" pitchFamily="34" charset="0"/>
              </a:rPr>
              <a:t>Word Scramble</a:t>
            </a:r>
            <a:r>
              <a:rPr lang="kk-KZ" dirty="0" smtClean="0">
                <a:latin typeface="Bahnschrift Condensed" pitchFamily="34" charset="0"/>
              </a:rPr>
              <a:t>“,</a:t>
            </a:r>
            <a:r>
              <a:rPr lang="en-US" dirty="0" smtClean="0">
                <a:latin typeface="Bahnschrift Condensed" pitchFamily="34" charset="0"/>
              </a:rPr>
              <a:t> </a:t>
            </a:r>
            <a:r>
              <a:rPr lang="kk-KZ" dirty="0" smtClean="0">
                <a:latin typeface="Bahnschrift Condensed" pitchFamily="34" charset="0"/>
              </a:rPr>
              <a:t>“</a:t>
            </a:r>
            <a:r>
              <a:rPr lang="en-US" dirty="0" smtClean="0">
                <a:latin typeface="Bahnschrift Condensed" pitchFamily="34" charset="0"/>
              </a:rPr>
              <a:t>Crossword Template</a:t>
            </a:r>
            <a:r>
              <a:rPr lang="kk-KZ" dirty="0" smtClean="0">
                <a:latin typeface="Bahnschrift Condensed" pitchFamily="34" charset="0"/>
              </a:rPr>
              <a:t> “ , “ Жасырын сурет” сияқты ойын, анаграммаларды беру арқылы, “Тарсия” “Танграм”, “Домино”, “ФРИ” әдістері , “Тик-Ток”, “Каспий голд”сияқты кері байланыстары  зейіні төмен оқушылардың сабаққа деген қызығушылығын арттырары анық.Мысалы: “Химиялық байланыс” тақырыбынан төмендегідей тапсырмалар беруге болады.</a:t>
            </a:r>
            <a:endParaRPr lang="ru-RU" dirty="0">
              <a:latin typeface="Bahnschrift Condensed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31577" y="3244334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/>
              <a:t>“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285875" y="1571625"/>
          <a:ext cx="7215188" cy="4292600"/>
        </p:xfrm>
        <a:graphic>
          <a:graphicData uri="http://schemas.openxmlformats.org/drawingml/2006/table">
            <a:tbl>
              <a:tblPr/>
              <a:tblGrid>
                <a:gridCol w="360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8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Ковалентті полюсті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NН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Ковалентті полюссіз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СІ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BCL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500166" y="285728"/>
            <a:ext cx="6929486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800" b="1" dirty="0">
                <a:ln/>
                <a:solidFill>
                  <a:srgbClr val="FF0000"/>
                </a:solidFill>
              </a:rPr>
              <a:t>C</a:t>
            </a:r>
            <a:r>
              <a:rPr lang="kk-KZ" sz="4800" b="1" dirty="0">
                <a:ln/>
                <a:solidFill>
                  <a:srgbClr val="FF0000"/>
                </a:solidFill>
              </a:rPr>
              <a:t>әйкестендіру тест</a:t>
            </a:r>
            <a:endParaRPr lang="ru-RU" sz="4800" b="1" dirty="0">
              <a:ln/>
              <a:solidFill>
                <a:srgbClr val="FF0000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 rot="602700">
            <a:off x="2200275" y="2003425"/>
            <a:ext cx="2500313" cy="5715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2343150" y="2503488"/>
            <a:ext cx="2500313" cy="57150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20226102">
            <a:off x="2128838" y="2849563"/>
            <a:ext cx="2814637" cy="131762"/>
          </a:xfrm>
          <a:prstGeom prst="rightArrow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602700">
            <a:off x="1978025" y="3338513"/>
            <a:ext cx="3070225" cy="920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18925273">
            <a:off x="1831975" y="3754438"/>
            <a:ext cx="3494088" cy="13970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857375" y="4000500"/>
            <a:ext cx="2857500" cy="571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21100808">
            <a:off x="1930400" y="4368800"/>
            <a:ext cx="3162300" cy="1381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20340231">
            <a:off x="2034610" y="4921784"/>
            <a:ext cx="3224212" cy="1000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2214563" y="1071563"/>
          <a:ext cx="5429288" cy="2286016"/>
        </p:xfrm>
        <a:graphic>
          <a:graphicData uri="http://schemas.openxmlformats.org/drawingml/2006/table">
            <a:tbl>
              <a:tblPr/>
              <a:tblGrid>
                <a:gridCol w="1900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9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9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84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NaCl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Si</a:t>
                      </a:r>
                      <a:endParaRPr lang="ru-RU" sz="2400" b="1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KI</a:t>
                      </a:r>
                      <a:endParaRPr lang="ru-RU" sz="2400" b="1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9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HCl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HF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HI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6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ru-RU" sz="2400" b="1" kern="1200" baseline="-25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Cu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9" name="Стрелка вправо 28"/>
          <p:cNvSpPr/>
          <p:nvPr/>
        </p:nvSpPr>
        <p:spPr>
          <a:xfrm>
            <a:off x="3000375" y="2000250"/>
            <a:ext cx="3786188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389911" y="142852"/>
            <a:ext cx="315823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5400" b="1" dirty="0">
                <a:ln/>
                <a:solidFill>
                  <a:srgbClr val="FF0000"/>
                </a:solidFill>
              </a:rPr>
              <a:t>Қолдану</a:t>
            </a:r>
            <a:endParaRPr lang="ru-RU" sz="5400" b="1" dirty="0">
              <a:ln/>
              <a:solidFill>
                <a:srgbClr val="FF0000"/>
              </a:solidFill>
            </a:endParaRPr>
          </a:p>
        </p:txBody>
      </p:sp>
      <p:graphicFrame>
        <p:nvGraphicFramePr>
          <p:cNvPr id="31" name="Таблица 30"/>
          <p:cNvGraphicFramePr>
            <a:graphicFrameLocks noGrp="1"/>
          </p:cNvGraphicFramePr>
          <p:nvPr/>
        </p:nvGraphicFramePr>
        <p:xfrm>
          <a:off x="2143125" y="3929063"/>
          <a:ext cx="5643603" cy="2071701"/>
        </p:xfrm>
        <a:graphic>
          <a:graphicData uri="http://schemas.openxmlformats.org/drawingml/2006/table">
            <a:tbl>
              <a:tblPr/>
              <a:tblGrid>
                <a:gridCol w="19518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9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87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Cl</a:t>
                      </a:r>
                      <a:r>
                        <a:rPr lang="ru-RU" sz="2800" b="1" kern="1200" baseline="-25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2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HI</a:t>
                      </a:r>
                      <a:endParaRPr lang="ru-RU" sz="2800" b="1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2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KCl</a:t>
                      </a:r>
                      <a:endParaRPr lang="ru-RU" sz="2800" b="1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7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200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HCl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2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ru-RU" sz="2800" b="1" kern="1200" baseline="-250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800" b="1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2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Au</a:t>
                      </a:r>
                      <a:endParaRPr lang="ru-RU" sz="2800" b="1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4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200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200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Cu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2800" b="1" kern="1200" baseline="-25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" name="Стрелка вправо 31"/>
          <p:cNvSpPr/>
          <p:nvPr/>
        </p:nvSpPr>
        <p:spPr>
          <a:xfrm rot="1250660">
            <a:off x="2884488" y="4773613"/>
            <a:ext cx="4148137" cy="111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трелка вниз 23"/>
          <p:cNvSpPr/>
          <p:nvPr/>
        </p:nvSpPr>
        <p:spPr>
          <a:xfrm>
            <a:off x="1491037" y="4874983"/>
            <a:ext cx="319400" cy="502161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rot="5400000">
            <a:off x="3022708" y="3899350"/>
            <a:ext cx="319400" cy="502161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 rot="10800000">
            <a:off x="4581271" y="5136714"/>
            <a:ext cx="319400" cy="502161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 rot="5169281">
            <a:off x="6215031" y="5694653"/>
            <a:ext cx="241313" cy="501387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7420444" y="4611098"/>
            <a:ext cx="319400" cy="502161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7305395" y="3012678"/>
            <a:ext cx="319400" cy="502161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16200000">
            <a:off x="6038730" y="2196980"/>
            <a:ext cx="319400" cy="502161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6200000">
            <a:off x="2895193" y="1904123"/>
            <a:ext cx="319400" cy="502161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071" y="187211"/>
            <a:ext cx="5050904" cy="1143000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FF0000"/>
                </a:solidFill>
              </a:rPr>
              <a:t>Лабиринт сұрақтары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AutoShape 2" descr="ÐÐ°ÑÑÐ¸Ð½ÐºÐ¸ Ð¿Ð¾ Ð·Ð°Ð¿ÑÐ¾ÑÑ questi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ÐÐ°ÑÑÐ¸Ð½ÐºÐ¸ Ð¿Ð¾ Ð·Ð°Ð¿ÑÐ¾ÑÑ question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427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8" y="278273"/>
            <a:ext cx="2928958" cy="1084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кругленный прямоугольник 6"/>
          <p:cNvSpPr/>
          <p:nvPr/>
        </p:nvSpPr>
        <p:spPr>
          <a:xfrm>
            <a:off x="123016" y="1484784"/>
            <a:ext cx="2808312" cy="123875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/>
              <a:t>Иондар қалай түзіледі?</a:t>
            </a:r>
            <a:endParaRPr lang="en-US" sz="20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333558" y="1647679"/>
            <a:ext cx="2808312" cy="123875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/>
              <a:t>Егер атом электрон қосып алса, қандай ион түзіледі?</a:t>
            </a:r>
            <a:endParaRPr lang="en-US" sz="20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49510" y="1962890"/>
            <a:ext cx="2694490" cy="123875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/>
              <a:t>Оң зарядталған иондар  қалай түзіледі?</a:t>
            </a:r>
            <a:endParaRPr lang="en-US" sz="20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35688" y="3531055"/>
            <a:ext cx="2808312" cy="123875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/>
              <a:t>Не себепті атомдар электрон қосып алады немесе беріп жібереді?</a:t>
            </a:r>
            <a:endParaRPr lang="en-US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77071" y="5114714"/>
            <a:ext cx="2808312" cy="115212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/>
              <a:t>Фтор атомы тұрақтылыққа  қалай жетеді?  </a:t>
            </a:r>
            <a:endParaRPr lang="en-US" sz="20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69154" y="5445223"/>
            <a:ext cx="2808312" cy="132870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/>
              <a:t>Натрий атомы тұрақтылыққа қалай жетеді?</a:t>
            </a:r>
            <a:endParaRPr lang="en-US" sz="20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40341" y="3263759"/>
            <a:ext cx="2994747" cy="185812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/>
              <a:t>Оң және  теріс зарядталған иондар кездескенде не болады?</a:t>
            </a:r>
            <a:endParaRPr lang="en-US" sz="2000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27941" y="3201640"/>
            <a:ext cx="2808312" cy="185812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/>
              <a:t>Бұл түзілген байланысты қалай атауға болады?</a:t>
            </a:r>
            <a:endParaRPr lang="en-US" sz="20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55575" y="5357827"/>
            <a:ext cx="2808312" cy="121444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/>
              <a:t>ИОНДЫҚ БАЙЛАНЫС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2464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3" grpId="0" animBg="1"/>
      <p:bldP spid="22" grpId="0" animBg="1"/>
      <p:bldP spid="21" grpId="0" animBg="1"/>
      <p:bldP spid="20" grpId="0" animBg="1"/>
      <p:bldP spid="19" grpId="0" animBg="1"/>
      <p:bldP spid="18" grpId="0" animBg="1"/>
      <p:bldP spid="1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184</TotalTime>
  <Words>487</Words>
  <Application>Microsoft Office PowerPoint</Application>
  <PresentationFormat>Экран (4:3)</PresentationFormat>
  <Paragraphs>75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Bahnschrift Condensed</vt:lpstr>
      <vt:lpstr>Calibri</vt:lpstr>
      <vt:lpstr>Century Gothic</vt:lpstr>
      <vt:lpstr>Times New Roman</vt:lpstr>
      <vt:lpstr>Wingdings 3</vt:lpstr>
      <vt:lpstr>Легкий дым</vt:lpstr>
      <vt:lpstr>          Химия пәнінен зейіні төмен оқушылармен қосымша сабақтар ұйымдастыру арқылы білім сапасын арттыру</vt:lpstr>
      <vt:lpstr>Химия пәнінен зейіні төмен оқушылармен қосымша сабақтар ұйымдастыру арқылы білім сапасын арттыру</vt:lpstr>
      <vt:lpstr>Зейіні төмен оқушымен жұмысты неден бастау керек?</vt:lpstr>
      <vt:lpstr>Қосымша сабақтарды қалай ұйымдастыру керек?</vt:lpstr>
      <vt:lpstr>Оқушы зейінін ашу үшін: </vt:lpstr>
      <vt:lpstr>Тапсырмалар түрлері:</vt:lpstr>
      <vt:lpstr>Презентация PowerPoint</vt:lpstr>
      <vt:lpstr>Презентация PowerPoint</vt:lpstr>
      <vt:lpstr>Лабиринт сұрақтары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Химия пәнінен зейіні төмен оқушылармен қосымша сабақтар ұйымдастыру арқылы білім сапасын арттыру</dc:title>
  <dc:creator>User</dc:creator>
  <cp:lastModifiedBy>Пользователь Windows</cp:lastModifiedBy>
  <cp:revision>24</cp:revision>
  <dcterms:created xsi:type="dcterms:W3CDTF">2023-02-22T11:26:48Z</dcterms:created>
  <dcterms:modified xsi:type="dcterms:W3CDTF">2024-03-13T09:55:27Z</dcterms:modified>
</cp:coreProperties>
</file>